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278" r:id="rId17"/>
    <p:sldId id="311" r:id="rId18"/>
    <p:sldId id="292" r:id="rId19"/>
    <p:sldId id="283" r:id="rId20"/>
    <p:sldId id="285" r:id="rId21"/>
    <p:sldId id="312" r:id="rId22"/>
    <p:sldId id="313" r:id="rId23"/>
    <p:sldId id="293" r:id="rId24"/>
    <p:sldId id="296" r:id="rId25"/>
    <p:sldId id="302" r:id="rId26"/>
    <p:sldId id="297" r:id="rId27"/>
    <p:sldId id="282" r:id="rId28"/>
    <p:sldId id="294" r:id="rId29"/>
    <p:sldId id="301" r:id="rId30"/>
    <p:sldId id="314" r:id="rId31"/>
    <p:sldId id="304" r:id="rId32"/>
    <p:sldId id="303" r:id="rId33"/>
    <p:sldId id="284" r:id="rId34"/>
    <p:sldId id="266" r:id="rId35"/>
    <p:sldId id="298" r:id="rId36"/>
    <p:sldId id="299" r:id="rId37"/>
    <p:sldId id="279" r:id="rId38"/>
    <p:sldId id="280" r:id="rId39"/>
    <p:sldId id="295" r:id="rId40"/>
    <p:sldId id="288" r:id="rId41"/>
    <p:sldId id="307" r:id="rId42"/>
    <p:sldId id="289" r:id="rId43"/>
  </p:sldIdLst>
  <p:sldSz cx="9144000" cy="5143500" type="screen16x9"/>
  <p:notesSz cx="6858000" cy="9144000"/>
  <p:embeddedFontLst>
    <p:embeddedFont>
      <p:font typeface="Oswald" pitchFamily="2" charset="77"/>
      <p:regular r:id="rId45"/>
      <p:bold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9"/>
    <p:restoredTop sz="79218"/>
  </p:normalViewPr>
  <p:slideViewPr>
    <p:cSldViewPr snapToGrid="0">
      <p:cViewPr>
        <p:scale>
          <a:sx n="124" d="100"/>
          <a:sy n="124" d="100"/>
        </p:scale>
        <p:origin x="1456" y="30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a:t>
            </a:r>
            <a:r>
              <a:rPr lang="de-DE" sz="1200">
                <a:solidFill>
                  <a:schemeClr val="bg2"/>
                </a:solidFill>
                <a:highlight>
                  <a:srgbClr val="FFFFFF"/>
                </a:highlight>
                <a:sym typeface="Wingdings" pitchFamily="2" charset="2"/>
              </a:rPr>
              <a:t>weiterentwickelt, könnte Corona-bedingt </a:t>
            </a:r>
            <a:r>
              <a:rPr lang="de-DE" sz="1200" dirty="0">
                <a:solidFill>
                  <a:schemeClr val="bg2"/>
                </a:solidFill>
                <a:highlight>
                  <a:srgbClr val="FFFFFF"/>
                </a:highlight>
                <a:sym typeface="Wingdings" pitchFamily="2" charset="2"/>
              </a:rPr>
              <a:t>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6.tiff"/><Relationship Id="rId4" Type="http://schemas.openxmlformats.org/officeDocument/2006/relationships/image" Target="../media/image25.tiff"/></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9.tiff"/></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4.tiff"/><Relationship Id="rId7" Type="http://schemas.openxmlformats.org/officeDocument/2006/relationships/customXml" Target="../ink/ink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svg"/><Relationship Id="rId26" Type="http://schemas.openxmlformats.org/officeDocument/2006/relationships/image" Target="../media/image61.svg"/><Relationship Id="rId3" Type="http://schemas.openxmlformats.org/officeDocument/2006/relationships/image" Target="../media/image40.png"/><Relationship Id="rId21" Type="http://schemas.openxmlformats.org/officeDocument/2006/relationships/image" Target="../media/image56.png"/><Relationship Id="rId34" Type="http://schemas.openxmlformats.org/officeDocument/2006/relationships/image" Target="../media/image69.svg"/><Relationship Id="rId7" Type="http://schemas.openxmlformats.org/officeDocument/2006/relationships/image" Target="../media/image44.png"/><Relationship Id="rId12" Type="http://schemas.openxmlformats.org/officeDocument/2006/relationships/image" Target="../media/image39.sv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2" Type="http://schemas.openxmlformats.org/officeDocument/2006/relationships/notesSlide" Target="../notesSlides/notesSlide36.xml"/><Relationship Id="rId16" Type="http://schemas.openxmlformats.org/officeDocument/2006/relationships/image" Target="../media/image51.svg"/><Relationship Id="rId20" Type="http://schemas.openxmlformats.org/officeDocument/2006/relationships/image" Target="../media/image55.svg"/><Relationship Id="rId29"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43.svg"/><Relationship Id="rId11" Type="http://schemas.openxmlformats.org/officeDocument/2006/relationships/image" Target="../media/image38.png"/><Relationship Id="rId24" Type="http://schemas.openxmlformats.org/officeDocument/2006/relationships/image" Target="../media/image59.svg"/><Relationship Id="rId32" Type="http://schemas.openxmlformats.org/officeDocument/2006/relationships/image" Target="../media/image67.svg"/><Relationship Id="rId5" Type="http://schemas.openxmlformats.org/officeDocument/2006/relationships/image" Target="../media/image42.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svg"/><Relationship Id="rId36" Type="http://schemas.openxmlformats.org/officeDocument/2006/relationships/image" Target="../media/image71.svg"/><Relationship Id="rId10" Type="http://schemas.openxmlformats.org/officeDocument/2006/relationships/image" Target="../media/image47.sv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49.svg"/><Relationship Id="rId22" Type="http://schemas.openxmlformats.org/officeDocument/2006/relationships/image" Target="../media/image57.svg"/><Relationship Id="rId27" Type="http://schemas.openxmlformats.org/officeDocument/2006/relationships/image" Target="../media/image62.png"/><Relationship Id="rId30" Type="http://schemas.openxmlformats.org/officeDocument/2006/relationships/image" Target="../media/image65.svg"/><Relationship Id="rId35" Type="http://schemas.openxmlformats.org/officeDocument/2006/relationships/image" Target="../media/image70.png"/><Relationship Id="rId8" Type="http://schemas.openxmlformats.org/officeDocument/2006/relationships/image" Target="../media/image45.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11700" y="1078787"/>
            <a:ext cx="6198692" cy="3823869"/>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in Abhängigkeit mit OTD</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Rechteck 4">
            <a:extLst>
              <a:ext uri="{FF2B5EF4-FFF2-40B4-BE49-F238E27FC236}">
                <a16:creationId xmlns:a16="http://schemas.microsoft.com/office/drawing/2014/main" id="{7464CC00-AB97-D942-BE31-342970742AA4}"/>
              </a:ext>
            </a:extLst>
          </p:cNvPr>
          <p:cNvSpPr/>
          <p:nvPr/>
        </p:nvSpPr>
        <p:spPr>
          <a:xfrm>
            <a:off x="7633650" y="4880894"/>
            <a:ext cx="1510350" cy="246221"/>
          </a:xfrm>
          <a:prstGeom prst="rect">
            <a:avLst/>
          </a:prstGeom>
        </p:spPr>
        <p:txBody>
          <a:bodyPr wrap="none">
            <a:spAutoFit/>
          </a:bodyPr>
          <a:lstStyle/>
          <a:p>
            <a:pPr marL="139700">
              <a:buSzPts val="1400"/>
              <a:defRPr/>
            </a:pPr>
            <a:r>
              <a:rPr lang="de-DE" sz="1000" dirty="0">
                <a:highlight>
                  <a:srgbClr val="FFFF00"/>
                </a:highlight>
              </a:rPr>
              <a:t>#TODO: Titel ändern</a:t>
            </a:r>
          </a:p>
        </p:txBody>
      </p:sp>
      <p:pic>
        <p:nvPicPr>
          <p:cNvPr id="13" name="Grafik 12">
            <a:extLst>
              <a:ext uri="{FF2B5EF4-FFF2-40B4-BE49-F238E27FC236}">
                <a16:creationId xmlns:a16="http://schemas.microsoft.com/office/drawing/2014/main" id="{082BC037-D86E-8147-A73F-6D85A31D7A8C}"/>
              </a:ext>
            </a:extLst>
          </p:cNvPr>
          <p:cNvPicPr>
            <a:picLocks noChangeAspect="1"/>
          </p:cNvPicPr>
          <p:nvPr/>
        </p:nvPicPr>
        <p:blipFill>
          <a:blip r:embed="rId3"/>
          <a:stretch>
            <a:fillRect/>
          </a:stretch>
        </p:blipFill>
        <p:spPr>
          <a:xfrm>
            <a:off x="334250" y="992075"/>
            <a:ext cx="3985162" cy="2457516"/>
          </a:xfrm>
          <a:prstGeom prst="rect">
            <a:avLst/>
          </a:prstGeom>
        </p:spPr>
      </p:pic>
      <p:pic>
        <p:nvPicPr>
          <p:cNvPr id="15" name="Grafik 14">
            <a:extLst>
              <a:ext uri="{FF2B5EF4-FFF2-40B4-BE49-F238E27FC236}">
                <a16:creationId xmlns:a16="http://schemas.microsoft.com/office/drawing/2014/main" id="{8B7F706A-89A9-5644-AF59-6962863784AD}"/>
              </a:ext>
            </a:extLst>
          </p:cNvPr>
          <p:cNvPicPr>
            <a:picLocks noChangeAspect="1"/>
          </p:cNvPicPr>
          <p:nvPr/>
        </p:nvPicPr>
        <p:blipFill>
          <a:blip r:embed="rId4"/>
          <a:stretch>
            <a:fillRect/>
          </a:stretch>
        </p:blipFill>
        <p:spPr>
          <a:xfrm>
            <a:off x="4824590" y="1053000"/>
            <a:ext cx="3985162" cy="2523019"/>
          </a:xfrm>
          <a:prstGeom prst="rect">
            <a:avLst/>
          </a:prstGeom>
        </p:spPr>
      </p:pic>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49"/>
            <a:ext cx="847530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Marge Abhängigkeit</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3"/>
          <a:stretch>
            <a:fillRect/>
          </a:stretch>
        </p:blipFill>
        <p:spPr>
          <a:xfrm>
            <a:off x="4572000" y="1296705"/>
            <a:ext cx="4443721" cy="2741257"/>
          </a:xfrm>
          <a:prstGeom prst="rect">
            <a:avLst/>
          </a:prstGeom>
        </p:spPr>
      </p:pic>
      <p:pic>
        <p:nvPicPr>
          <p:cNvPr id="12" name="Grafik 11">
            <a:extLst>
              <a:ext uri="{FF2B5EF4-FFF2-40B4-BE49-F238E27FC236}">
                <a16:creationId xmlns:a16="http://schemas.microsoft.com/office/drawing/2014/main" id="{3E4F102D-0806-7F40-9C6C-41C5D912EE5E}"/>
              </a:ext>
            </a:extLst>
          </p:cNvPr>
          <p:cNvPicPr>
            <a:picLocks noChangeAspect="1"/>
          </p:cNvPicPr>
          <p:nvPr/>
        </p:nvPicPr>
        <p:blipFill>
          <a:blip r:embed="rId4"/>
          <a:stretch>
            <a:fillRect/>
          </a:stretch>
        </p:blipFill>
        <p:spPr>
          <a:xfrm>
            <a:off x="334250" y="1296705"/>
            <a:ext cx="4020064" cy="2479910"/>
          </a:xfrm>
          <a:prstGeom prst="rect">
            <a:avLst/>
          </a:prstGeom>
        </p:spPr>
      </p:pic>
      <p:pic>
        <p:nvPicPr>
          <p:cNvPr id="13" name="Grafik 12">
            <a:extLst>
              <a:ext uri="{FF2B5EF4-FFF2-40B4-BE49-F238E27FC236}">
                <a16:creationId xmlns:a16="http://schemas.microsoft.com/office/drawing/2014/main" id="{2EB30260-897B-0A45-96EC-6C0662F3372F}"/>
              </a:ext>
            </a:extLst>
          </p:cNvPr>
          <p:cNvPicPr>
            <a:picLocks noChangeAspect="1"/>
          </p:cNvPicPr>
          <p:nvPr/>
        </p:nvPicPr>
        <p:blipFill>
          <a:blip r:embed="rId5"/>
          <a:stretch>
            <a:fillRect/>
          </a:stretch>
        </p:blipFill>
        <p:spPr>
          <a:xfrm>
            <a:off x="3327661" y="3728704"/>
            <a:ext cx="2643735" cy="1630876"/>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706252"/>
            <a:ext cx="4291046" cy="2647074"/>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pic>
        <p:nvPicPr>
          <p:cNvPr id="6" name="Grafik 5">
            <a:extLst>
              <a:ext uri="{FF2B5EF4-FFF2-40B4-BE49-F238E27FC236}">
                <a16:creationId xmlns:a16="http://schemas.microsoft.com/office/drawing/2014/main" id="{63CC4D81-836F-FC4D-93F8-7146E223D8F7}"/>
              </a:ext>
            </a:extLst>
          </p:cNvPr>
          <p:cNvPicPr>
            <a:picLocks noChangeAspect="1"/>
          </p:cNvPicPr>
          <p:nvPr/>
        </p:nvPicPr>
        <p:blipFill>
          <a:blip r:embed="rId4"/>
          <a:stretch>
            <a:fillRect/>
          </a:stretch>
        </p:blipFill>
        <p:spPr>
          <a:xfrm>
            <a:off x="4493497" y="910030"/>
            <a:ext cx="4518528" cy="2389885"/>
          </a:xfrm>
          <a:prstGeom prst="rect">
            <a:avLst/>
          </a:prstGeom>
        </p:spPr>
      </p:pic>
      <p:sp>
        <p:nvSpPr>
          <p:cNvPr id="7" name="Textfeld 6">
            <a:extLst>
              <a:ext uri="{FF2B5EF4-FFF2-40B4-BE49-F238E27FC236}">
                <a16:creationId xmlns:a16="http://schemas.microsoft.com/office/drawing/2014/main" id="{39B1CA30-7A75-404A-A4C3-F53D4FA51211}"/>
              </a:ext>
            </a:extLst>
          </p:cNvPr>
          <p:cNvSpPr txBox="1"/>
          <p:nvPr/>
        </p:nvSpPr>
        <p:spPr>
          <a:xfrm>
            <a:off x="6485641" y="3337089"/>
            <a:ext cx="2450969" cy="738664"/>
          </a:xfrm>
          <a:prstGeom prst="rect">
            <a:avLst/>
          </a:prstGeom>
          <a:noFill/>
        </p:spPr>
        <p:txBody>
          <a:bodyPr wrap="square" rtlCol="0">
            <a:spAutoFit/>
          </a:bodyPr>
          <a:lstStyle/>
          <a:p>
            <a:r>
              <a:rPr lang="de-DE" dirty="0"/>
              <a:t>Marge abhängig von Wochentag</a:t>
            </a:r>
          </a:p>
          <a:p>
            <a:r>
              <a:rPr lang="de-DE" dirty="0"/>
              <a:t>Sonntag ist immer hoch</a:t>
            </a: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 Auftragslage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Textfeld 2">
            <a:extLst>
              <a:ext uri="{FF2B5EF4-FFF2-40B4-BE49-F238E27FC236}">
                <a16:creationId xmlns:a16="http://schemas.microsoft.com/office/drawing/2014/main" id="{A3CD2406-C976-F545-97E4-1A25DE7D2FEE}"/>
              </a:ext>
            </a:extLst>
          </p:cNvPr>
          <p:cNvSpPr txBox="1"/>
          <p:nvPr/>
        </p:nvSpPr>
        <p:spPr>
          <a:xfrm>
            <a:off x="404813" y="1083736"/>
            <a:ext cx="4666268" cy="307777"/>
          </a:xfrm>
          <a:prstGeom prst="rect">
            <a:avLst/>
          </a:prstGeom>
          <a:noFill/>
        </p:spPr>
        <p:txBody>
          <a:bodyPr wrap="square" rtlCol="0">
            <a:spAutoFit/>
          </a:bodyPr>
          <a:lstStyle/>
          <a:p>
            <a:r>
              <a:rPr lang="de-DE" dirty="0"/>
              <a:t>Aufträge über zeit noch rein</a:t>
            </a: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184527" y="1391513"/>
            <a:ext cx="4763526" cy="2939776"/>
          </a:xfrm>
          <a:prstGeom prst="rect">
            <a:avLst/>
          </a:prstGeom>
        </p:spPr>
      </p:pic>
      <p:sp>
        <p:nvSpPr>
          <p:cNvPr id="4" name="Rechteck 3">
            <a:extLst>
              <a:ext uri="{FF2B5EF4-FFF2-40B4-BE49-F238E27FC236}">
                <a16:creationId xmlns:a16="http://schemas.microsoft.com/office/drawing/2014/main" id="{7C4DC3B3-A190-5448-93CA-F28224BF2A71}"/>
              </a:ext>
            </a:extLst>
          </p:cNvPr>
          <p:cNvSpPr/>
          <p:nvPr/>
        </p:nvSpPr>
        <p:spPr>
          <a:xfrm>
            <a:off x="612475" y="1673525"/>
            <a:ext cx="3321170" cy="2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 Auftragslage</a:t>
            </a:r>
            <a:endParaRPr dirty="0">
              <a:highlight>
                <a:srgbClr val="FFFF00"/>
              </a:highlight>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334250" y="1166619"/>
            <a:ext cx="4291046" cy="2647074"/>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821410" y="1261277"/>
            <a:ext cx="4137600" cy="2552416"/>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9DDC90BD-8619-9645-9362-CBD19D20F676}"/>
              </a:ext>
            </a:extLst>
          </p:cNvPr>
          <p:cNvPicPr>
            <a:picLocks noChangeAspect="1"/>
          </p:cNvPicPr>
          <p:nvPr/>
        </p:nvPicPr>
        <p:blipFill>
          <a:blip r:embed="rId3"/>
          <a:stretch>
            <a:fillRect/>
          </a:stretch>
        </p:blipFill>
        <p:spPr>
          <a:xfrm>
            <a:off x="273993" y="1053000"/>
            <a:ext cx="6236944" cy="3851338"/>
          </a:xfrm>
          <a:prstGeom prst="rect">
            <a:avLst/>
          </a:prstGeom>
        </p:spPr>
      </p:pic>
      <p:sp>
        <p:nvSpPr>
          <p:cNvPr id="3" name="Textfeld 2">
            <a:extLst>
              <a:ext uri="{FF2B5EF4-FFF2-40B4-BE49-F238E27FC236}">
                <a16:creationId xmlns:a16="http://schemas.microsoft.com/office/drawing/2014/main" id="{AA49D084-9988-874F-A2CF-B69A9BCD2B49}"/>
              </a:ext>
            </a:extLst>
          </p:cNvPr>
          <p:cNvSpPr txBox="1"/>
          <p:nvPr/>
        </p:nvSpPr>
        <p:spPr>
          <a:xfrm>
            <a:off x="6749935" y="1404851"/>
            <a:ext cx="1338349" cy="954107"/>
          </a:xfrm>
          <a:prstGeom prst="rect">
            <a:avLst/>
          </a:prstGeom>
          <a:noFill/>
        </p:spPr>
        <p:txBody>
          <a:bodyPr wrap="square" rtlCol="0">
            <a:spAutoFit/>
          </a:bodyPr>
          <a:lstStyle/>
          <a:p>
            <a:r>
              <a:rPr lang="de-DE" dirty="0">
                <a:highlight>
                  <a:srgbClr val="FFFF00"/>
                </a:highlight>
              </a:rPr>
              <a:t>#TODO </a:t>
            </a:r>
          </a:p>
          <a:p>
            <a:r>
              <a:rPr lang="de-DE" dirty="0">
                <a:highlight>
                  <a:srgbClr val="FFFF00"/>
                </a:highlight>
              </a:rPr>
              <a:t>Größe und Farben, </a:t>
            </a:r>
            <a:r>
              <a:rPr lang="de-DE" dirty="0" err="1">
                <a:highlight>
                  <a:srgbClr val="FFFF00"/>
                </a:highlight>
              </a:rPr>
              <a:t>usw</a:t>
            </a:r>
            <a:r>
              <a:rPr lang="de-DE" dirty="0">
                <a:highlight>
                  <a:srgbClr val="FFFF00"/>
                </a:highlight>
              </a:rPr>
              <a:t> ändern</a:t>
            </a:r>
          </a:p>
        </p:txBody>
      </p:sp>
    </p:spTree>
    <p:extLst>
      <p:ext uri="{BB962C8B-B14F-4D97-AF65-F5344CB8AC3E}">
        <p14:creationId xmlns:p14="http://schemas.microsoft.com/office/powerpoint/2010/main" val="43339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Finanzabteilung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Logistikabteilung</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Wenn noch Zeit, Geschäftsführung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89140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a:t>
            </a:r>
            <a:r>
              <a:rPr lang="de-DE" dirty="0">
                <a:highlight>
                  <a:srgbClr val="FFFF00"/>
                </a:highlight>
                <a:latin typeface="Oswald"/>
                <a:ea typeface="Oswald"/>
                <a:cs typeface="Oswald"/>
                <a:sym typeface="Oswald"/>
              </a:rPr>
              <a:t>Dashboard: Zusammenfassung</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60303" y="288159"/>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lvl="0"/>
            <a:r>
              <a:rPr lang="de-DE" sz="600" dirty="0">
                <a:solidFill>
                  <a:srgbClr val="999999"/>
                </a:solidFill>
              </a:rPr>
              <a:t>https://</a:t>
            </a:r>
            <a:r>
              <a:rPr lang="de-DE" sz="600" dirty="0" err="1">
                <a:solidFill>
                  <a:srgbClr val="999999"/>
                </a:solidFill>
              </a:rPr>
              <a:t>www.eurologport.eu</a:t>
            </a:r>
            <a:r>
              <a:rPr lang="de-DE" sz="600" dirty="0">
                <a:solidFill>
                  <a:srgbClr val="999999"/>
                </a:solidFill>
              </a:rPr>
              <a:t>/</a:t>
            </a:r>
            <a:r>
              <a:rPr lang="de-DE" sz="600" dirty="0" err="1">
                <a:solidFill>
                  <a:srgbClr val="999999"/>
                </a:solidFill>
              </a:rPr>
              <a:t>shell</a:t>
            </a:r>
            <a:r>
              <a:rPr lang="de-DE" sz="600" dirty="0">
                <a:solidFill>
                  <a:srgbClr val="999999"/>
                </a:solidFill>
              </a:rPr>
              <a:t>-</a:t>
            </a:r>
            <a:r>
              <a:rPr lang="de-DE" sz="600" dirty="0" err="1">
                <a:solidFill>
                  <a:srgbClr val="999999"/>
                </a:solidFill>
              </a:rPr>
              <a:t>invests</a:t>
            </a:r>
            <a:r>
              <a:rPr lang="de-DE" sz="600" dirty="0">
                <a:solidFill>
                  <a:srgbClr val="999999"/>
                </a:solidFill>
              </a:rPr>
              <a:t>-in-</a:t>
            </a:r>
            <a:r>
              <a:rPr lang="de-DE" sz="600" dirty="0" err="1">
                <a:solidFill>
                  <a:srgbClr val="999999"/>
                </a:solidFill>
              </a:rPr>
              <a:t>instafreight</a:t>
            </a:r>
            <a:r>
              <a:rPr lang="de-DE" sz="600" dirty="0">
                <a:solidFill>
                  <a:srgbClr val="999999"/>
                </a:solidFill>
              </a:rPr>
              <a:t>/</a:t>
            </a:r>
            <a:endParaRPr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381363" cy="3754874"/>
          </a:xfrm>
          <a:prstGeom prst="rect">
            <a:avLst/>
          </a:prstGeom>
          <a:noFill/>
        </p:spPr>
        <p:txBody>
          <a:bodyPr wrap="square" rtlCol="0">
            <a:spAutoFit/>
          </a:bodyPr>
          <a:lstStyle/>
          <a:p>
            <a:endParaRPr lang="de-DE" i="1" dirty="0">
              <a:solidFill>
                <a:schemeClr val="bg2">
                  <a:lumMod val="50000"/>
                </a:schemeClr>
              </a:solidFill>
            </a:endParaRPr>
          </a:p>
          <a:p>
            <a:r>
              <a:rPr lang="de-DE" i="1" dirty="0" err="1">
                <a:solidFill>
                  <a:schemeClr val="bg2">
                    <a:lumMod val="50000"/>
                  </a:schemeClr>
                </a:solidFill>
              </a:rPr>
              <a:t>Eurologport.eu</a:t>
            </a:r>
            <a:r>
              <a:rPr lang="de-DE" i="1" dirty="0">
                <a:solidFill>
                  <a:schemeClr val="bg2">
                    <a:lumMod val="50000"/>
                  </a:schemeClr>
                </a:solidFill>
              </a:rPr>
              <a:t> </a:t>
            </a:r>
            <a:r>
              <a:rPr lang="de-DE" dirty="0">
                <a:solidFill>
                  <a:schemeClr val="bg2">
                    <a:lumMod val="50000"/>
                  </a:schemeClr>
                </a:solidFill>
              </a:rPr>
              <a:t>(2020): Shell </a:t>
            </a:r>
            <a:r>
              <a:rPr lang="de-DE" dirty="0" err="1">
                <a:solidFill>
                  <a:schemeClr val="bg2">
                    <a:lumMod val="50000"/>
                  </a:schemeClr>
                </a:solidFill>
              </a:rPr>
              <a:t>invests</a:t>
            </a:r>
            <a:r>
              <a:rPr lang="de-DE" dirty="0">
                <a:solidFill>
                  <a:schemeClr val="bg2">
                    <a:lumMod val="50000"/>
                  </a:schemeClr>
                </a:solidFill>
              </a:rPr>
              <a:t> in </a:t>
            </a:r>
            <a:r>
              <a:rPr lang="de-DE" dirty="0" err="1">
                <a:solidFill>
                  <a:schemeClr val="bg2">
                    <a:lumMod val="50000"/>
                  </a:schemeClr>
                </a:solidFill>
              </a:rPr>
              <a:t>InstaFreight</a:t>
            </a:r>
            <a:r>
              <a:rPr lang="de-DE" dirty="0">
                <a:solidFill>
                  <a:schemeClr val="bg2">
                    <a:lumMod val="50000"/>
                  </a:schemeClr>
                </a:solidFill>
              </a:rPr>
              <a:t>, URL: https://</a:t>
            </a:r>
            <a:r>
              <a:rPr lang="de-DE" dirty="0" err="1">
                <a:solidFill>
                  <a:schemeClr val="bg2">
                    <a:lumMod val="50000"/>
                  </a:schemeClr>
                </a:solidFill>
              </a:rPr>
              <a:t>www.eurologport.eu</a:t>
            </a:r>
            <a:r>
              <a:rPr lang="de-DE" dirty="0">
                <a:solidFill>
                  <a:schemeClr val="bg2">
                    <a:lumMod val="50000"/>
                  </a:schemeClr>
                </a:solidFill>
              </a:rPr>
              <a:t>/</a:t>
            </a:r>
            <a:r>
              <a:rPr lang="de-DE" dirty="0" err="1">
                <a:solidFill>
                  <a:schemeClr val="bg2">
                    <a:lumMod val="50000"/>
                  </a:schemeClr>
                </a:solidFill>
              </a:rPr>
              <a:t>shell</a:t>
            </a:r>
            <a:r>
              <a:rPr lang="de-DE" dirty="0">
                <a:solidFill>
                  <a:schemeClr val="bg2">
                    <a:lumMod val="50000"/>
                  </a:schemeClr>
                </a:solidFill>
              </a:rPr>
              <a:t>-</a:t>
            </a:r>
            <a:r>
              <a:rPr lang="de-DE" dirty="0" err="1">
                <a:solidFill>
                  <a:schemeClr val="bg2">
                    <a:lumMod val="50000"/>
                  </a:schemeClr>
                </a:solidFill>
              </a:rPr>
              <a:t>invests</a:t>
            </a:r>
            <a:r>
              <a:rPr lang="de-DE" dirty="0">
                <a:solidFill>
                  <a:schemeClr val="bg2">
                    <a:lumMod val="50000"/>
                  </a:schemeClr>
                </a:solidFill>
              </a:rPr>
              <a:t>-in-</a:t>
            </a:r>
            <a:r>
              <a:rPr lang="de-DE" dirty="0" err="1">
                <a:solidFill>
                  <a:schemeClr val="bg2">
                    <a:lumMod val="50000"/>
                  </a:schemeClr>
                </a:solidFill>
              </a:rPr>
              <a:t>instafreight</a:t>
            </a:r>
            <a:r>
              <a:rPr lang="de-DE" dirty="0">
                <a:solidFill>
                  <a:schemeClr val="bg2">
                    <a:lumMod val="50000"/>
                  </a:schemeClr>
                </a:solidFill>
              </a:rPr>
              <a:t>/, letzter Zugriff: 15.02.2021</a:t>
            </a:r>
          </a:p>
          <a:p>
            <a:endParaRPr lang="de-DE" dirty="0">
              <a:solidFill>
                <a:schemeClr val="bg2">
                  <a:lumMod val="50000"/>
                </a:schemeClr>
              </a:solidFill>
            </a:endParaRPr>
          </a:p>
          <a:p>
            <a:r>
              <a:rPr lang="de-DE" i="1" dirty="0" err="1">
                <a:solidFill>
                  <a:schemeClr val="bg2">
                    <a:lumMod val="50000"/>
                  </a:schemeClr>
                </a:solidFill>
              </a:rPr>
              <a:t>eurostat</a:t>
            </a:r>
            <a:r>
              <a:rPr lang="de-DE" i="1" dirty="0">
                <a:solidFill>
                  <a:schemeClr val="bg2">
                    <a:lumMod val="50000"/>
                  </a:schemeClr>
                </a:solidFill>
              </a:rPr>
              <a:t> </a:t>
            </a:r>
            <a:r>
              <a:rPr lang="de-DE" dirty="0">
                <a:solidFill>
                  <a:schemeClr val="bg2">
                    <a:lumMod val="50000"/>
                  </a:schemeClr>
                </a:solidFill>
              </a:rPr>
              <a:t>(2021): Euro </a:t>
            </a:r>
            <a:r>
              <a:rPr lang="de-DE" dirty="0" err="1">
                <a:solidFill>
                  <a:schemeClr val="bg2">
                    <a:lumMod val="50000"/>
                  </a:schemeClr>
                </a:solidFill>
              </a:rPr>
              <a:t>area</a:t>
            </a:r>
            <a:r>
              <a:rPr lang="de-DE" dirty="0">
                <a:solidFill>
                  <a:schemeClr val="bg2">
                    <a:lumMod val="50000"/>
                  </a:schemeClr>
                </a:solidFill>
              </a:rPr>
              <a:t> 19 international </a:t>
            </a:r>
            <a:r>
              <a:rPr lang="de-DE" dirty="0" err="1">
                <a:solidFill>
                  <a:schemeClr val="bg2">
                    <a:lumMod val="50000"/>
                  </a:schemeClr>
                </a:solidFill>
              </a:rPr>
              <a:t>trade</a:t>
            </a:r>
            <a:r>
              <a:rPr lang="de-DE" dirty="0">
                <a:solidFill>
                  <a:schemeClr val="bg2">
                    <a:lumMod val="50000"/>
                  </a:schemeClr>
                </a:solidFill>
              </a:rPr>
              <a:t> - </a:t>
            </a:r>
            <a:r>
              <a:rPr lang="de-DE" dirty="0" err="1">
                <a:solidFill>
                  <a:schemeClr val="bg2">
                    <a:lumMod val="50000"/>
                  </a:schemeClr>
                </a:solidFill>
              </a:rPr>
              <a:t>monthly</a:t>
            </a:r>
            <a:r>
              <a:rPr lang="de-DE" dirty="0">
                <a:solidFill>
                  <a:schemeClr val="bg2">
                    <a:lumMod val="50000"/>
                  </a:schemeClr>
                </a:solidFill>
              </a:rPr>
              <a:t> </a:t>
            </a:r>
            <a:r>
              <a:rPr lang="de-DE" dirty="0" err="1">
                <a:solidFill>
                  <a:schemeClr val="bg2">
                    <a:lumMod val="50000"/>
                  </a:schemeClr>
                </a:solidFill>
              </a:rPr>
              <a:t>data</a:t>
            </a:r>
            <a:r>
              <a:rPr lang="de-DE" dirty="0">
                <a:solidFill>
                  <a:schemeClr val="bg2">
                    <a:lumMod val="50000"/>
                  </a:schemeClr>
                </a:solidFill>
              </a:rPr>
              <a:t>, URL:</a:t>
            </a:r>
          </a:p>
          <a:p>
            <a:r>
              <a:rPr lang="de-DE" dirty="0">
                <a:solidFill>
                  <a:schemeClr val="bg2">
                    <a:lumMod val="50000"/>
                  </a:schemeClr>
                </a:solidFill>
              </a:rPr>
              <a:t>https://</a:t>
            </a:r>
            <a:r>
              <a:rPr lang="de-DE" dirty="0" err="1">
                <a:solidFill>
                  <a:schemeClr val="bg2">
                    <a:lumMod val="50000"/>
                  </a:schemeClr>
                </a:solidFill>
              </a:rPr>
              <a:t>ec.europa.eu</a:t>
            </a:r>
            <a:r>
              <a:rPr lang="de-DE" dirty="0">
                <a:solidFill>
                  <a:schemeClr val="bg2">
                    <a:lumMod val="50000"/>
                  </a:schemeClr>
                </a:solidFill>
              </a:rPr>
              <a:t>/</a:t>
            </a:r>
            <a:r>
              <a:rPr lang="de-DE" dirty="0" err="1">
                <a:solidFill>
                  <a:schemeClr val="bg2">
                    <a:lumMod val="50000"/>
                  </a:schemeClr>
                </a:solidFill>
              </a:rPr>
              <a:t>eurostat</a:t>
            </a:r>
            <a:r>
              <a:rPr lang="de-DE" dirty="0">
                <a:solidFill>
                  <a:schemeClr val="bg2">
                    <a:lumMod val="50000"/>
                  </a:schemeClr>
                </a:solidFill>
              </a:rPr>
              <a:t>/</a:t>
            </a:r>
            <a:r>
              <a:rPr lang="de-DE" dirty="0" err="1">
                <a:solidFill>
                  <a:schemeClr val="bg2">
                    <a:lumMod val="50000"/>
                  </a:schemeClr>
                </a:solidFill>
              </a:rPr>
              <a:t>databrowser</a:t>
            </a:r>
            <a:r>
              <a:rPr lang="de-DE" dirty="0">
                <a:solidFill>
                  <a:schemeClr val="bg2">
                    <a:lumMod val="50000"/>
                  </a:schemeClr>
                </a:solidFill>
              </a:rPr>
              <a:t>/</a:t>
            </a:r>
            <a:r>
              <a:rPr lang="de-DE" dirty="0" err="1">
                <a:solidFill>
                  <a:schemeClr val="bg2">
                    <a:lumMod val="50000"/>
                  </a:schemeClr>
                </a:solidFill>
              </a:rPr>
              <a:t>view</a:t>
            </a:r>
            <a:r>
              <a:rPr lang="de-DE" dirty="0">
                <a:solidFill>
                  <a:schemeClr val="bg2">
                    <a:lumMod val="50000"/>
                  </a:schemeClr>
                </a:solidFill>
              </a:rPr>
              <a:t>/ei_etea19_m/</a:t>
            </a:r>
            <a:r>
              <a:rPr lang="de-DE" dirty="0" err="1">
                <a:solidFill>
                  <a:schemeClr val="bg2">
                    <a:lumMod val="50000"/>
                  </a:schemeClr>
                </a:solidFill>
              </a:rPr>
              <a:t>default</a:t>
            </a:r>
            <a:r>
              <a:rPr lang="de-DE" dirty="0">
                <a:solidFill>
                  <a:schemeClr val="bg2">
                    <a:lumMod val="50000"/>
                  </a:schemeClr>
                </a:solidFill>
              </a:rPr>
              <a:t>/</a:t>
            </a:r>
            <a:r>
              <a:rPr lang="de-DE" dirty="0" err="1">
                <a:solidFill>
                  <a:schemeClr val="bg2">
                    <a:lumMod val="50000"/>
                  </a:schemeClr>
                </a:solidFill>
              </a:rPr>
              <a:t>table?lang</a:t>
            </a:r>
            <a:r>
              <a:rPr lang="de-DE" dirty="0">
                <a:solidFill>
                  <a:schemeClr val="bg2">
                    <a:lumMod val="50000"/>
                  </a:schemeClr>
                </a:solidFill>
              </a:rPr>
              <a:t>=en, letzter Zugriff: 15.02.2021</a:t>
            </a:r>
          </a:p>
          <a:p>
            <a:endParaRPr lang="de-DE" i="1" dirty="0">
              <a:solidFill>
                <a:schemeClr val="bg2">
                  <a:lumMod val="50000"/>
                </a:schemeClr>
              </a:solidFill>
            </a:endParaRPr>
          </a:p>
          <a:p>
            <a:r>
              <a:rPr lang="de-DE" i="1" dirty="0" err="1">
                <a:solidFill>
                  <a:schemeClr val="bg2">
                    <a:lumMod val="50000"/>
                  </a:schemeClr>
                </a:solidFill>
              </a:rPr>
              <a:t>finanzen.net</a:t>
            </a:r>
            <a:r>
              <a:rPr lang="de-DE" i="1" dirty="0">
                <a:solidFill>
                  <a:schemeClr val="bg2">
                    <a:lumMod val="50000"/>
                  </a:schemeClr>
                </a:solidFill>
              </a:rPr>
              <a:t> </a:t>
            </a:r>
            <a:r>
              <a:rPr lang="de-DE" dirty="0">
                <a:solidFill>
                  <a:schemeClr val="bg2">
                    <a:lumMod val="50000"/>
                  </a:schemeClr>
                </a:solidFill>
              </a:rPr>
              <a:t>(2021): </a:t>
            </a:r>
            <a:r>
              <a:rPr lang="de-DE" cap="all" dirty="0"/>
              <a:t>HISTORISCHE KURSDATEN FÜR DAX 3, URL: </a:t>
            </a:r>
            <a:r>
              <a:rPr lang="de-DE" dirty="0">
                <a:solidFill>
                  <a:schemeClr val="bg2">
                    <a:lumMod val="50000"/>
                  </a:schemeClr>
                </a:solidFill>
              </a:rPr>
              <a:t>https://</a:t>
            </a:r>
            <a:r>
              <a:rPr lang="de-DE" dirty="0" err="1">
                <a:solidFill>
                  <a:schemeClr val="bg2">
                    <a:lumMod val="50000"/>
                  </a:schemeClr>
                </a:solidFill>
              </a:rPr>
              <a:t>www.finanzen.net</a:t>
            </a:r>
            <a:r>
              <a:rPr lang="de-DE" dirty="0">
                <a:solidFill>
                  <a:schemeClr val="bg2">
                    <a:lumMod val="50000"/>
                  </a:schemeClr>
                </a:solidFill>
              </a:rPr>
              <a:t>/</a:t>
            </a:r>
            <a:r>
              <a:rPr lang="de-DE" dirty="0" err="1">
                <a:solidFill>
                  <a:schemeClr val="bg2">
                    <a:lumMod val="50000"/>
                  </a:schemeClr>
                </a:solidFill>
              </a:rPr>
              <a:t>index</a:t>
            </a:r>
            <a:r>
              <a:rPr lang="de-DE" dirty="0">
                <a:solidFill>
                  <a:schemeClr val="bg2">
                    <a:lumMod val="50000"/>
                  </a:schemeClr>
                </a:solidFill>
              </a:rPr>
              <a:t>/</a:t>
            </a:r>
            <a:r>
              <a:rPr lang="de-DE" dirty="0" err="1">
                <a:solidFill>
                  <a:schemeClr val="bg2">
                    <a:lumMod val="50000"/>
                  </a:schemeClr>
                </a:solidFill>
              </a:rPr>
              <a:t>dax</a:t>
            </a:r>
            <a:r>
              <a:rPr lang="de-DE" dirty="0">
                <a:solidFill>
                  <a:schemeClr val="bg2">
                    <a:lumMod val="50000"/>
                  </a:schemeClr>
                </a:solidFill>
              </a:rPr>
              <a:t>/historisch, letzter Zugriff: 15.02.2021</a:t>
            </a:r>
          </a:p>
          <a:p>
            <a:endParaRPr lang="de-DE" dirty="0">
              <a:solidFill>
                <a:schemeClr val="bg2">
                  <a:lumMod val="50000"/>
                </a:schemeClr>
              </a:solidFill>
            </a:endParaRPr>
          </a:p>
          <a:p>
            <a:r>
              <a:rPr lang="de-DE" i="1" dirty="0" err="1">
                <a:solidFill>
                  <a:schemeClr val="bg2">
                    <a:lumMod val="50000"/>
                  </a:schemeClr>
                </a:solidFill>
              </a:rPr>
              <a:t>Flaticon</a:t>
            </a:r>
            <a:r>
              <a:rPr lang="de-DE" i="1" dirty="0">
                <a:solidFill>
                  <a:schemeClr val="bg2">
                    <a:lumMod val="50000"/>
                  </a:schemeClr>
                </a:solidFill>
              </a:rPr>
              <a:t> </a:t>
            </a:r>
            <a:r>
              <a:rPr lang="de-DE" dirty="0">
                <a:solidFill>
                  <a:schemeClr val="bg2">
                    <a:lumMod val="50000"/>
                  </a:schemeClr>
                </a:solidFill>
              </a:rPr>
              <a:t>(2021): </a:t>
            </a:r>
            <a:r>
              <a:rPr lang="de-DE" dirty="0" err="1">
                <a:solidFill>
                  <a:schemeClr val="bg2">
                    <a:lumMod val="50000"/>
                  </a:schemeClr>
                </a:solidFill>
              </a:rPr>
              <a:t>Delivery</a:t>
            </a:r>
            <a:r>
              <a:rPr lang="de-DE" dirty="0">
                <a:solidFill>
                  <a:schemeClr val="bg2">
                    <a:lumMod val="50000"/>
                  </a:schemeClr>
                </a:solidFill>
              </a:rPr>
              <a:t> Icon Pack, URL: </a:t>
            </a:r>
            <a:r>
              <a:rPr lang="de-DE" dirty="0" err="1">
                <a:solidFill>
                  <a:schemeClr val="bg2">
                    <a:lumMod val="50000"/>
                  </a:schemeClr>
                </a:solidFill>
              </a:rPr>
              <a:t>www.flaticon.com</a:t>
            </a:r>
            <a:r>
              <a:rPr lang="de-DE" dirty="0">
                <a:solidFill>
                  <a:schemeClr val="bg2">
                    <a:lumMod val="50000"/>
                  </a:schemeClr>
                </a:solidFill>
              </a:rPr>
              <a:t>, letzter Zugriff: 15.02.2021</a:t>
            </a:r>
          </a:p>
          <a:p>
            <a:endParaRPr lang="de-DE" i="1" dirty="0">
              <a:solidFill>
                <a:schemeClr val="bg2">
                  <a:lumMod val="50000"/>
                </a:schemeClr>
              </a:solidFill>
            </a:endParaRPr>
          </a:p>
          <a:p>
            <a:r>
              <a:rPr lang="de-DE" i="1" dirty="0" err="1">
                <a:solidFill>
                  <a:schemeClr val="bg2">
                    <a:lumMod val="50000"/>
                  </a:schemeClr>
                </a:solidFill>
              </a:rPr>
              <a:t>Statista</a:t>
            </a:r>
            <a:r>
              <a:rPr lang="de-DE" dirty="0">
                <a:solidFill>
                  <a:schemeClr val="bg2">
                    <a:lumMod val="50000"/>
                  </a:schemeClr>
                </a:solidFill>
              </a:rPr>
              <a:t> (2021): Entwicklung des Verhältnisses von Frachtangeboten und Laderaumangeboten in Europa von Januar 2018 bis Januar 2021, URL:</a:t>
            </a:r>
          </a:p>
          <a:p>
            <a:r>
              <a:rPr lang="de-DE" dirty="0">
                <a:solidFill>
                  <a:schemeClr val="bg2">
                    <a:lumMod val="50000"/>
                  </a:schemeClr>
                </a:solidFill>
              </a:rPr>
              <a:t>https://de.statista.com/statistik/daten/studie/593243/umfrage/auslastung-der-laderaumkapazitaet-im-europaeischen-transportmarkt/, letzter Zugriff: 15.02.2021</a:t>
            </a:r>
          </a:p>
        </p:txBody>
      </p:sp>
    </p:spTree>
    <p:extLst>
      <p:ext uri="{BB962C8B-B14F-4D97-AF65-F5344CB8AC3E}">
        <p14:creationId xmlns:p14="http://schemas.microsoft.com/office/powerpoint/2010/main" val="3694542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60798"/>
            <a:ext cx="7345708" cy="1015663"/>
          </a:xfrm>
          <a:prstGeom prst="rect">
            <a:avLst/>
          </a:prstGeom>
          <a:noFill/>
        </p:spPr>
        <p:txBody>
          <a:bodyPr wrap="square" rtlCol="0">
            <a:spAutoFit/>
          </a:bodyPr>
          <a:lstStyle/>
          <a:p>
            <a:r>
              <a:rPr lang="de-DE" sz="1200" b="1" dirty="0">
                <a:solidFill>
                  <a:srgbClr val="3B5998"/>
                </a:solidFill>
              </a:rPr>
              <a:t>Datenbereinigung</a:t>
            </a:r>
          </a:p>
          <a:p>
            <a:pPr marL="285750" indent="-285750">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Unvorhersehbare Transportkosten</a:t>
            </a:r>
          </a:p>
          <a:p>
            <a:pPr marL="0" lvl="0" indent="0">
              <a:buNone/>
            </a:pPr>
            <a:r>
              <a:rPr lang="de-DE" sz="1400" dirty="0">
                <a:latin typeface="Oswald"/>
                <a:ea typeface="Oswald"/>
                <a:cs typeface="Oswald"/>
                <a:sym typeface="Oswald"/>
              </a:rPr>
              <a:t>Gebuchte Transportkosten vs. zugewiesener Transportpreis</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85977"/>
            <a:ext cx="6675163" cy="1847507"/>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Entwicklung der der Kosten und Umsätze</a:t>
            </a:r>
          </a:p>
          <a:p>
            <a:pPr marL="0" lvl="0" indent="0" algn="l" rtl="0">
              <a:spcBef>
                <a:spcPts val="0"/>
              </a:spcBef>
              <a:spcAft>
                <a:spcPts val="0"/>
              </a:spcAft>
              <a:buNone/>
            </a:pPr>
            <a:r>
              <a:rPr lang="de-DE" sz="1400" dirty="0">
                <a:latin typeface="Oswald"/>
                <a:ea typeface="Oswald"/>
                <a:cs typeface="Oswald"/>
                <a:sym typeface="Oswald"/>
              </a:rPr>
              <a:t>Kosten vs. Umsatz</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85977"/>
            <a:ext cx="1604793" cy="1847507"/>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Schwankende Auftragseingänge</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2350</Words>
  <Application>Microsoft Macintosh PowerPoint</Application>
  <PresentationFormat>Bildschirmpräsentation (16:9)</PresentationFormat>
  <Paragraphs>480</Paragraphs>
  <Slides>42</Slides>
  <Notes>41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42</vt:i4>
      </vt:variant>
    </vt:vector>
  </HeadingPairs>
  <TitlesOfParts>
    <vt:vector size="46"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Kosten und Umsatz von InstaFreight  in 2018 bis 2020 (in €) </vt:lpstr>
      <vt:lpstr>Kennzahlen und Reporting</vt:lpstr>
      <vt:lpstr>Kennzahlen und Reporting: Marge in Abhängigkeit mit OTD</vt:lpstr>
      <vt:lpstr>Kennzahlen und Reporting: Marge Abhängigkeit</vt:lpstr>
      <vt:lpstr>Kennzahlen und Reporting: Auftragslage</vt:lpstr>
      <vt:lpstr>Visuelle Exploration: Auftragslage</vt:lpstr>
      <vt:lpstr>Kennzahlen und Reporting: Auftragslage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1. Korrelation Vorbereitung und Herausforderung</vt:lpstr>
      <vt:lpstr>2. Korrelation</vt:lpstr>
      <vt:lpstr>1. Korrelation</vt:lpstr>
      <vt:lpstr>Dashboard</vt:lpstr>
      <vt:lpstr>1. Dashboard: Finanzabteilung</vt:lpstr>
      <vt:lpstr>2. Dashboard: Logistikabteilung</vt:lpstr>
      <vt:lpstr>3. Dashboard: Wenn noch Zeit, Geschäftsführung</vt:lpstr>
      <vt:lpstr>3. Dashboard: Zusammenfassung</vt:lpstr>
      <vt:lpstr># Inspiration</vt:lpstr>
      <vt:lpstr># Inspiration</vt:lpstr>
      <vt:lpstr>Erkenntnisse und Vorschläge</vt:lpstr>
      <vt:lpstr>Danke für Eure Aufmerksamkeit</vt:lpstr>
      <vt:lpstr>Quellen</vt:lpstr>
      <vt:lpstr>Erkenntnisse und Vorschläge</vt:lpstr>
      <vt:lpstr>Back Up</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180</cp:revision>
  <dcterms:modified xsi:type="dcterms:W3CDTF">2021-02-16T16:41:09Z</dcterms:modified>
</cp:coreProperties>
</file>